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5" r:id="rId2"/>
    <p:sldId id="277" r:id="rId3"/>
    <p:sldId id="278" r:id="rId4"/>
    <p:sldId id="279" r:id="rId5"/>
    <p:sldId id="283" r:id="rId6"/>
    <p:sldId id="297" r:id="rId7"/>
    <p:sldId id="257" r:id="rId8"/>
    <p:sldId id="276" r:id="rId9"/>
    <p:sldId id="291" r:id="rId10"/>
    <p:sldId id="298" r:id="rId11"/>
  </p:sldIdLst>
  <p:sldSz cx="10691813" cy="7559675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53" autoAdjust="0"/>
    <p:restoredTop sz="94660"/>
  </p:normalViewPr>
  <p:slideViewPr>
    <p:cSldViewPr snapToGrid="0">
      <p:cViewPr varScale="1">
        <p:scale>
          <a:sx n="51" d="100"/>
          <a:sy n="51" d="100"/>
        </p:scale>
        <p:origin x="91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5311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7149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410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84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8203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5358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6095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2325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6676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9921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2934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DB3876-AE6D-43AE-8C78-511227A6D43D}" type="datetimeFigureOut">
              <a:rPr lang="fr-FR" smtClean="0"/>
              <a:t>26/02/2024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34A99-2F89-4323-B361-8695B1A4882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1142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A7B36244-E10D-45C4-BA6B-27CF5C509887}"/>
              </a:ext>
            </a:extLst>
          </p:cNvPr>
          <p:cNvSpPr txBox="1"/>
          <p:nvPr/>
        </p:nvSpPr>
        <p:spPr>
          <a:xfrm>
            <a:off x="1840326" y="1379780"/>
            <a:ext cx="8112055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0" i="0" dirty="0">
                <a:effectLst/>
                <a:latin typeface="Segoe UI Historic" panose="020B0502040204020203" pitchFamily="34" charset="0"/>
              </a:rPr>
              <a:t>INTRODUCTION GÉNÉRALE :</a:t>
            </a:r>
          </a:p>
          <a:p>
            <a:endParaRPr lang="fr-FR" sz="2400" b="0" i="0" dirty="0">
              <a:effectLst/>
              <a:latin typeface="Segoe UI Historic" panose="020B0502040204020203" pitchFamily="34" charset="0"/>
            </a:endParaRPr>
          </a:p>
          <a:p>
            <a:r>
              <a:rPr lang="fr-FR" dirty="0">
                <a:latin typeface="Segoe UI Historic" panose="020B0502040204020203" pitchFamily="34" charset="0"/>
              </a:rPr>
              <a:t>Aperçu générale :</a:t>
            </a:r>
          </a:p>
          <a:p>
            <a:r>
              <a:rPr lang="fr-FR" b="0" i="0" dirty="0">
                <a:effectLst/>
                <a:latin typeface="Segoe UI Historic" panose="020B0502040204020203" pitchFamily="34" charset="0"/>
              </a:rPr>
              <a:t>   </a:t>
            </a:r>
            <a:r>
              <a:rPr lang="fr-FR" sz="1400" b="0" i="0" dirty="0">
                <a:effectLst/>
                <a:latin typeface="Segoe UI Historic" panose="020B0502040204020203" pitchFamily="34" charset="0"/>
              </a:rPr>
              <a:t>L’espace est un témoigne du passé, du présent , plus loin : c’est une appuie sur laquelle on constitue le futur. </a:t>
            </a:r>
          </a:p>
          <a:p>
            <a:r>
              <a:rPr lang="fr-FR" sz="1400" b="1" i="0" dirty="0">
                <a:effectLst/>
                <a:latin typeface="Segoe UI Historic" panose="020B0502040204020203" pitchFamily="34" charset="0"/>
              </a:rPr>
              <a:t>« Les lieux sont aussi les liens et ils sont notre patrimoine  » </a:t>
            </a:r>
          </a:p>
          <a:p>
            <a:r>
              <a:rPr lang="fr-FR" sz="1400" b="0" i="0" dirty="0">
                <a:effectLst/>
                <a:latin typeface="Segoe UI Historic" panose="020B0502040204020203" pitchFamily="34" charset="0"/>
              </a:rPr>
              <a:t>Chaque héritage historique laisse ancrer dans les mémoires les caractéristiques et la description des civilisations hafsides, mauradites ...</a:t>
            </a:r>
          </a:p>
          <a:p>
            <a:r>
              <a:rPr lang="fr-FR" sz="1400" b="0" i="0" dirty="0">
                <a:effectLst/>
                <a:latin typeface="Segoe UI Historic" panose="020B0502040204020203" pitchFamily="34" charset="0"/>
              </a:rPr>
              <a:t> Et si les lieux nous racontèrent leurs histoires !</a:t>
            </a:r>
          </a:p>
          <a:p>
            <a:r>
              <a:rPr lang="fr-FR" sz="1400" b="0" i="0" dirty="0">
                <a:effectLst/>
                <a:latin typeface="Segoe UI Historic" panose="020B0502040204020203" pitchFamily="34" charset="0"/>
              </a:rPr>
              <a:t> On aura probablement une chaîne au fil du temps formée par des mailles qui désignent les époques.</a:t>
            </a:r>
          </a:p>
          <a:p>
            <a:r>
              <a:rPr lang="fr-FR" sz="1400" dirty="0">
                <a:latin typeface="Segoe UI Historic" panose="020B0502040204020203" pitchFamily="34" charset="0"/>
              </a:rPr>
              <a:t> </a:t>
            </a:r>
          </a:p>
          <a:p>
            <a:r>
              <a:rPr lang="fr-FR" sz="2000" dirty="0">
                <a:latin typeface="Segoe UI Historic" panose="020B0502040204020203" pitchFamily="34" charset="0"/>
              </a:rPr>
              <a:t>Aperçu historique :</a:t>
            </a:r>
          </a:p>
          <a:p>
            <a:r>
              <a:rPr lang="fr-FR" b="0" i="0" dirty="0">
                <a:effectLst/>
                <a:latin typeface="Segoe UI Historic" panose="020B0502040204020203" pitchFamily="34" charset="0"/>
              </a:rPr>
              <a:t> </a:t>
            </a:r>
            <a:r>
              <a:rPr lang="fr-FR" sz="1400" b="0" i="0" dirty="0">
                <a:effectLst/>
                <a:latin typeface="Segoe UI Historic" panose="020B0502040204020203" pitchFamily="34" charset="0"/>
              </a:rPr>
              <a:t>Depuis le 15 -ème siècle, la Tunisie devienne gorgée par les palais beylicaux , dans la zone de banlieue nord on évoque le palais d’El Abdelia : témoin de l’histoire depuis la dynastie Husseinite puisqu’il transcrit l’histoire par sa division spatiale, ses détails architectoniques ainsi que ses fonctions diverses . Notre travail vise à reconvertir le palais en un centre culturel polyfonctionnel afin de réimplanter l’œuvre dans son contexte urbain , social et économique </a:t>
            </a:r>
            <a:r>
              <a:rPr lang="fr-FR" b="0" i="0" dirty="0">
                <a:effectLst/>
                <a:latin typeface="Segoe UI Historic" panose="020B0502040204020203" pitchFamily="34" charset="0"/>
              </a:rPr>
              <a:t>.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1689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8AD079-902F-A638-92E0-9485B25F6749}"/>
              </a:ext>
            </a:extLst>
          </p:cNvPr>
          <p:cNvSpPr txBox="1"/>
          <p:nvPr/>
        </p:nvSpPr>
        <p:spPr>
          <a:xfrm>
            <a:off x="5029200" y="3410505"/>
            <a:ext cx="377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287243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582" y="908230"/>
            <a:ext cx="7500730" cy="596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738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07157" y="628630"/>
            <a:ext cx="34690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Etat des lieux :  </a:t>
            </a: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6"/>
          <a:stretch/>
        </p:blipFill>
        <p:spPr>
          <a:xfrm>
            <a:off x="1171549" y="1294011"/>
            <a:ext cx="5786669" cy="5945315"/>
          </a:xfrm>
          <a:prstGeom prst="rect">
            <a:avLst/>
          </a:prstGeom>
        </p:spPr>
      </p:pic>
      <p:grpSp>
        <p:nvGrpSpPr>
          <p:cNvPr id="9" name="Groupe 8"/>
          <p:cNvGrpSpPr/>
          <p:nvPr/>
        </p:nvGrpSpPr>
        <p:grpSpPr>
          <a:xfrm>
            <a:off x="1305176" y="1877666"/>
            <a:ext cx="765890" cy="5294245"/>
            <a:chOff x="4818556" y="210319"/>
            <a:chExt cx="1054699" cy="7139035"/>
          </a:xfrm>
        </p:grpSpPr>
        <p:pic>
          <p:nvPicPr>
            <p:cNvPr id="7" name="Imag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18556" y="210319"/>
              <a:ext cx="1054699" cy="7139035"/>
            </a:xfrm>
            <a:prstGeom prst="rect">
              <a:avLst/>
            </a:prstGeom>
          </p:spPr>
        </p:pic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18556" y="3024010"/>
              <a:ext cx="981541" cy="12863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2101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148" y="804732"/>
            <a:ext cx="5785605" cy="595021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707" y="1407691"/>
            <a:ext cx="685383" cy="534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81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e 11"/>
          <p:cNvGrpSpPr/>
          <p:nvPr/>
        </p:nvGrpSpPr>
        <p:grpSpPr>
          <a:xfrm>
            <a:off x="1033071" y="387524"/>
            <a:ext cx="9072954" cy="6784628"/>
            <a:chOff x="969373" y="664396"/>
            <a:chExt cx="8869841" cy="6573479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9373" y="4619072"/>
              <a:ext cx="4307241" cy="2618803"/>
            </a:xfrm>
            <a:prstGeom prst="rect">
              <a:avLst/>
            </a:prstGeom>
          </p:spPr>
        </p:pic>
        <p:pic>
          <p:nvPicPr>
            <p:cNvPr id="5" name="Imag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9373" y="664396"/>
              <a:ext cx="8869841" cy="3739461"/>
            </a:xfrm>
            <a:prstGeom prst="rect">
              <a:avLst/>
            </a:prstGeom>
          </p:spPr>
        </p:pic>
        <p:pic>
          <p:nvPicPr>
            <p:cNvPr id="6" name="Image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0276" y="4619072"/>
              <a:ext cx="4178938" cy="26188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4273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6DE81-1D12-D3F9-D32D-807B4BD45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07" y="163805"/>
            <a:ext cx="9221689" cy="1461188"/>
          </a:xfrm>
        </p:spPr>
        <p:txBody>
          <a:bodyPr/>
          <a:lstStyle/>
          <a:p>
            <a:r>
              <a:rPr lang="en-US" dirty="0"/>
              <a:t>Maison </a:t>
            </a:r>
            <a:r>
              <a:rPr lang="en-US" dirty="0" err="1"/>
              <a:t>d’Hôtes</a:t>
            </a:r>
            <a:endParaRPr lang="en-US" dirty="0"/>
          </a:p>
        </p:txBody>
      </p:sp>
      <p:pic>
        <p:nvPicPr>
          <p:cNvPr id="4" name="Image 6">
            <a:extLst>
              <a:ext uri="{FF2B5EF4-FFF2-40B4-BE49-F238E27FC236}">
                <a16:creationId xmlns:a16="http://schemas.microsoft.com/office/drawing/2014/main" id="{0BAA6AAB-C4A9-1DAE-12B7-E3E282CAA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925" y="100037"/>
            <a:ext cx="2413814" cy="3249186"/>
          </a:xfrm>
          <a:prstGeom prst="rect">
            <a:avLst/>
          </a:prstGeom>
        </p:spPr>
      </p:pic>
      <p:pic>
        <p:nvPicPr>
          <p:cNvPr id="5" name="Image 7">
            <a:extLst>
              <a:ext uri="{FF2B5EF4-FFF2-40B4-BE49-F238E27FC236}">
                <a16:creationId xmlns:a16="http://schemas.microsoft.com/office/drawing/2014/main" id="{5E94A11E-BB6B-1DAA-83E6-6AB65E45B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090" y="3492998"/>
            <a:ext cx="5149616" cy="3889481"/>
          </a:xfrm>
          <a:prstGeom prst="rect">
            <a:avLst/>
          </a:prstGeom>
        </p:spPr>
      </p:pic>
      <p:pic>
        <p:nvPicPr>
          <p:cNvPr id="6" name="Image 8">
            <a:extLst>
              <a:ext uri="{FF2B5EF4-FFF2-40B4-BE49-F238E27FC236}">
                <a16:creationId xmlns:a16="http://schemas.microsoft.com/office/drawing/2014/main" id="{E068D29C-5A28-9EF9-4465-145D068725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5468" y="100037"/>
            <a:ext cx="2416238" cy="3249186"/>
          </a:xfrm>
          <a:prstGeom prst="rect">
            <a:avLst/>
          </a:prstGeom>
        </p:spPr>
      </p:pic>
      <p:pic>
        <p:nvPicPr>
          <p:cNvPr id="7" name="Image 9">
            <a:extLst>
              <a:ext uri="{FF2B5EF4-FFF2-40B4-BE49-F238E27FC236}">
                <a16:creationId xmlns:a16="http://schemas.microsoft.com/office/drawing/2014/main" id="{CD4FA0B4-6DB2-2C46-9A30-B192A464C1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887" y="1460399"/>
            <a:ext cx="4405309" cy="5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55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27" y="757935"/>
            <a:ext cx="10044616" cy="70970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DCC509-6A44-FF6E-B3B9-B1A693F52E01}"/>
              </a:ext>
            </a:extLst>
          </p:cNvPr>
          <p:cNvSpPr txBox="1"/>
          <p:nvPr/>
        </p:nvSpPr>
        <p:spPr>
          <a:xfrm>
            <a:off x="1381125" y="438150"/>
            <a:ext cx="7829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Plan </a:t>
            </a:r>
            <a:r>
              <a:rPr lang="en-US" dirty="0" err="1"/>
              <a:t>Existant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F3890C-6A20-F60E-EB73-D67812EC3C3E}"/>
              </a:ext>
            </a:extLst>
          </p:cNvPr>
          <p:cNvSpPr txBox="1"/>
          <p:nvPr/>
        </p:nvSpPr>
        <p:spPr>
          <a:xfrm>
            <a:off x="1219200" y="3438525"/>
            <a:ext cx="3162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Conception </a:t>
            </a:r>
          </a:p>
        </p:txBody>
      </p:sp>
    </p:spTree>
    <p:extLst>
      <p:ext uri="{BB962C8B-B14F-4D97-AF65-F5344CB8AC3E}">
        <p14:creationId xmlns:p14="http://schemas.microsoft.com/office/powerpoint/2010/main" val="3190643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86" y="169418"/>
            <a:ext cx="9498391" cy="730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788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16" y="4448175"/>
            <a:ext cx="5207543" cy="292829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58"/>
          <a:stretch/>
        </p:blipFill>
        <p:spPr>
          <a:xfrm rot="5400000">
            <a:off x="4718398" y="1577357"/>
            <a:ext cx="6698800" cy="493419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01" y="695055"/>
            <a:ext cx="5037972" cy="28329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D6072F-A013-BB53-5FB4-83C5F57DB47F}"/>
              </a:ext>
            </a:extLst>
          </p:cNvPr>
          <p:cNvSpPr txBox="1"/>
          <p:nvPr/>
        </p:nvSpPr>
        <p:spPr>
          <a:xfrm>
            <a:off x="533400" y="95250"/>
            <a:ext cx="542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Les Ambiances </a:t>
            </a:r>
            <a:r>
              <a:rPr lang="en-US" dirty="0" err="1"/>
              <a:t>Interieures</a:t>
            </a:r>
            <a:r>
              <a:rPr lang="en-US" dirty="0"/>
              <a:t> 3D</a:t>
            </a:r>
          </a:p>
        </p:txBody>
      </p:sp>
    </p:spTree>
    <p:extLst>
      <p:ext uri="{BB962C8B-B14F-4D97-AF65-F5344CB8AC3E}">
        <p14:creationId xmlns:p14="http://schemas.microsoft.com/office/powerpoint/2010/main" val="380086159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3190</TotalTime>
  <Words>190</Words>
  <Application>Microsoft Office PowerPoint</Application>
  <PresentationFormat>Custom</PresentationFormat>
  <Paragraphs>17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 Historic</vt:lpstr>
      <vt:lpstr>Times New Roman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Maison d’Hôtes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USER</dc:creator>
  <cp:lastModifiedBy>ahmedmasses</cp:lastModifiedBy>
  <cp:revision>101</cp:revision>
  <dcterms:created xsi:type="dcterms:W3CDTF">2022-09-07T14:24:08Z</dcterms:created>
  <dcterms:modified xsi:type="dcterms:W3CDTF">2024-02-26T17:00:54Z</dcterms:modified>
</cp:coreProperties>
</file>

<file path=docProps/thumbnail.jpeg>
</file>